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8" r:id="rId1"/>
  </p:sldMasterIdLst>
  <p:sldIdLst>
    <p:sldId id="256" r:id="rId2"/>
    <p:sldId id="259" r:id="rId3"/>
    <p:sldId id="262" r:id="rId4"/>
    <p:sldId id="260" r:id="rId5"/>
    <p:sldId id="261" r:id="rId6"/>
    <p:sldId id="265" r:id="rId7"/>
    <p:sldId id="263" r:id="rId8"/>
    <p:sldId id="264" r:id="rId9"/>
    <p:sldId id="257" r:id="rId10"/>
    <p:sldId id="25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361"/>
    <p:restoredTop sz="96121"/>
  </p:normalViewPr>
  <p:slideViewPr>
    <p:cSldViewPr snapToGrid="0">
      <p:cViewPr varScale="1">
        <p:scale>
          <a:sx n="112" d="100"/>
          <a:sy n="112" d="100"/>
        </p:scale>
        <p:origin x="224" y="3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jpe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GB"/>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C128FA71-3A18-48C0-980F-4B68F7F63042}" type="datetime1">
              <a:rPr lang="en-US" smtClean="0"/>
              <a:t>6/18/25</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907845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67F45AC6-C491-4585-A584-9CE2AF7D5500}" type="datetime1">
              <a:rPr lang="en-US" smtClean="0"/>
              <a:t>6/18/25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95485519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67F45AC6-C491-4585-A584-9CE2AF7D5500}" type="datetime1">
              <a:rPr lang="en-US" smtClean="0"/>
              <a:t>6/18/25</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74666272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GB"/>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67F45AC6-C491-4585-A584-9CE2AF7D5500}" type="datetime1">
              <a:rPr lang="en-US" smtClean="0"/>
              <a:t>6/18/25</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CC057153-B650-4DEB-B370-79DDCFDCE934}"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521706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67F45AC6-C491-4585-A584-9CE2AF7D5500}" type="datetime1">
              <a:rPr lang="en-US" smtClean="0"/>
              <a:t>6/18/25</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96978876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GB"/>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67F45AC6-C491-4585-A584-9CE2AF7D5500}" type="datetime1">
              <a:rPr lang="en-US" smtClean="0"/>
              <a:t>6/18/25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90676358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67F45AC6-C491-4585-A584-9CE2AF7D5500}" type="datetime1">
              <a:rPr lang="en-US" smtClean="0"/>
              <a:t>6/18/25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78515601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104EDB3-C0E8-45F8-9E1D-1B6C8D1880C0}" type="datetime1">
              <a:rPr lang="en-US" smtClean="0"/>
              <a:t>6/18/25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6066300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9CF0EC4B-54ED-4041-B552-9BA760FA3DBA}" type="datetime1">
              <a:rPr lang="en-US" smtClean="0"/>
              <a:t>6/18/25</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6290630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1C1210E-201E-4473-82AC-2466F5386C38}" type="datetime1">
              <a:rPr lang="en-US" smtClean="0"/>
              <a:t>6/18/25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24865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GB"/>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01EA198-6CAB-4B8F-B93F-1F9C8C4B6CE7}" type="datetime1">
              <a:rPr lang="en-US" smtClean="0"/>
              <a:t>6/18/25</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741580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CA06041F-4525-44D5-AA4F-332294BF1F56}" type="datetime1">
              <a:rPr lang="en-US" smtClean="0"/>
              <a:t>6/18/25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01621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GB"/>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F9557091-BBDF-4EB9-BA6B-2BB67AC4FC0F}" type="datetime1">
              <a:rPr lang="en-US" smtClean="0"/>
              <a:t>6/18/25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2054779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2D6B226B-77A6-410C-9796-083F278E0125}" type="datetime1">
              <a:rPr lang="en-US" smtClean="0"/>
              <a:t>6/18/25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6594577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3A578B-D289-4C40-8593-3D356C49DA58}" type="datetime1">
              <a:rPr lang="en-US" smtClean="0"/>
              <a:t>6/18/25</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031153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GB"/>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713DFAE3-14DB-48A7-A80F-80DDB072CE3D}" type="datetime1">
              <a:rPr lang="en-US" smtClean="0"/>
              <a:t>6/18/25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7560132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2C5EAEF-6478-4102-8F5D-A5FE9FC97ACB}" type="datetime1">
              <a:rPr lang="en-US" smtClean="0"/>
              <a:t>6/18/25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277634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7F45AC6-C491-4585-A584-9CE2AF7D5500}" type="datetime1">
              <a:rPr lang="en-US" smtClean="0"/>
              <a:t>6/18/25</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1900433517"/>
      </p:ext>
    </p:extLst>
  </p:cSld>
  <p:clrMap bg1="dk1" tx1="lt1" bg2="dk2" tx2="lt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77D6507-8E8D-40E1-A7B9-63012EF94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phere of mesh and nodes">
            <a:extLst>
              <a:ext uri="{FF2B5EF4-FFF2-40B4-BE49-F238E27FC236}">
                <a16:creationId xmlns:a16="http://schemas.microsoft.com/office/drawing/2014/main" id="{2763E8C9-9A05-3C02-4E9A-09CB3EEC4DBC}"/>
              </a:ext>
            </a:extLst>
          </p:cNvPr>
          <p:cNvPicPr>
            <a:picLocks noChangeAspect="1"/>
          </p:cNvPicPr>
          <p:nvPr/>
        </p:nvPicPr>
        <p:blipFill>
          <a:blip r:embed="rId2">
            <a:alphaModFix amt="40000"/>
          </a:blip>
          <a:srcRect t="1481" b="23519"/>
          <a:stretch>
            <a:fill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46D18529-0F46-CC73-0B34-95D9C63DC4D7}"/>
              </a:ext>
            </a:extLst>
          </p:cNvPr>
          <p:cNvSpPr>
            <a:spLocks noGrp="1"/>
          </p:cNvSpPr>
          <p:nvPr>
            <p:ph type="ctrTitle"/>
          </p:nvPr>
        </p:nvSpPr>
        <p:spPr>
          <a:xfrm>
            <a:off x="357188" y="1710802"/>
            <a:ext cx="9448800" cy="1825096"/>
          </a:xfrm>
        </p:spPr>
        <p:txBody>
          <a:bodyPr>
            <a:normAutofit/>
          </a:bodyPr>
          <a:lstStyle/>
          <a:p>
            <a:r>
              <a:rPr lang="en-GB" sz="4200" b="1" i="0" u="none" strike="noStrike" dirty="0">
                <a:effectLst/>
                <a:latin typeface="Apercu"/>
              </a:rPr>
              <a:t>Analyse Financial Data with Python Capstone project</a:t>
            </a:r>
            <a:br>
              <a:rPr lang="en-GB" sz="4200" b="1" i="0" u="none" strike="noStrike" dirty="0">
                <a:effectLst/>
                <a:latin typeface="Apercu"/>
              </a:rPr>
            </a:br>
            <a:endParaRPr lang="en-US" sz="4200" dirty="0"/>
          </a:p>
        </p:txBody>
      </p:sp>
      <p:sp>
        <p:nvSpPr>
          <p:cNvPr id="3" name="Subtitle 2">
            <a:extLst>
              <a:ext uri="{FF2B5EF4-FFF2-40B4-BE49-F238E27FC236}">
                <a16:creationId xmlns:a16="http://schemas.microsoft.com/office/drawing/2014/main" id="{1D61E891-3330-BCFA-E442-CCA3B963F4B2}"/>
              </a:ext>
            </a:extLst>
          </p:cNvPr>
          <p:cNvSpPr>
            <a:spLocks noGrp="1"/>
          </p:cNvSpPr>
          <p:nvPr>
            <p:ph type="subTitle" idx="1"/>
          </p:nvPr>
        </p:nvSpPr>
        <p:spPr>
          <a:xfrm>
            <a:off x="357188" y="4093628"/>
            <a:ext cx="9448800" cy="685800"/>
          </a:xfrm>
        </p:spPr>
        <p:txBody>
          <a:bodyPr>
            <a:normAutofit/>
          </a:bodyPr>
          <a:lstStyle/>
          <a:p>
            <a:r>
              <a:rPr lang="en-US" dirty="0"/>
              <a:t>Riina </a:t>
            </a:r>
            <a:r>
              <a:rPr lang="en-US" dirty="0" err="1"/>
              <a:t>Trkulja</a:t>
            </a:r>
            <a:r>
              <a:rPr lang="en-US" dirty="0"/>
              <a:t> – 19 July 2025</a:t>
            </a:r>
          </a:p>
        </p:txBody>
      </p:sp>
    </p:spTree>
    <p:extLst>
      <p:ext uri="{BB962C8B-B14F-4D97-AF65-F5344CB8AC3E}">
        <p14:creationId xmlns:p14="http://schemas.microsoft.com/office/powerpoint/2010/main" val="8788991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C3AA4C-36C4-394C-1CD4-B33D718F0122}"/>
              </a:ext>
            </a:extLst>
          </p:cNvPr>
          <p:cNvSpPr>
            <a:spLocks noGrp="1"/>
          </p:cNvSpPr>
          <p:nvPr>
            <p:ph idx="1"/>
          </p:nvPr>
        </p:nvSpPr>
        <p:spPr>
          <a:xfrm>
            <a:off x="439509" y="1122219"/>
            <a:ext cx="11364564" cy="5104956"/>
          </a:xfrm>
        </p:spPr>
        <p:txBody>
          <a:bodyPr anchor="ctr">
            <a:normAutofit/>
          </a:bodyPr>
          <a:lstStyle/>
          <a:p>
            <a:r>
              <a:rPr lang="en-GB" sz="1800" b="1" dirty="0">
                <a:latin typeface="Apercu"/>
              </a:rPr>
              <a:t>Optimized Portfolio</a:t>
            </a:r>
          </a:p>
          <a:p>
            <a:r>
              <a:rPr lang="en-GB" sz="1800" dirty="0">
                <a:latin typeface="Apercu"/>
              </a:rPr>
              <a:t>Perform a mean-variance portfolio optimization that shows the efficient frontier for the group of stocks you have selected. If the investor is less risky, how should she allocate her funds across the portfolio? If she is more risky, how should she allocate her funds? Indicate multiple investment options at different risk levels and specify the returns.</a:t>
            </a:r>
          </a:p>
          <a:p>
            <a:r>
              <a:rPr lang="en-GB" sz="1800" b="1" i="0" u="none" strike="noStrike" dirty="0">
                <a:effectLst/>
                <a:latin typeface="Apercu"/>
              </a:rPr>
              <a:t>Create Your Presentation</a:t>
            </a:r>
          </a:p>
          <a:p>
            <a:r>
              <a:rPr lang="en-GB" sz="1800" b="0" i="0" u="none" strike="noStrike" dirty="0">
                <a:effectLst/>
                <a:latin typeface="Apercu"/>
              </a:rPr>
              <a:t>We want to see:</a:t>
            </a:r>
          </a:p>
          <a:p>
            <a:pPr>
              <a:buFont typeface="Arial" panose="020B0604020202020204" pitchFamily="34" charset="0"/>
              <a:buChar char="•"/>
            </a:pPr>
            <a:r>
              <a:rPr lang="en-GB" sz="1800" b="0" i="0" u="none" strike="noStrike" dirty="0">
                <a:effectLst/>
                <a:latin typeface="Apercu"/>
              </a:rPr>
              <a:t>information about the stocks you utilized (industry, sector, background, news)</a:t>
            </a:r>
          </a:p>
          <a:p>
            <a:pPr>
              <a:buFont typeface="Arial" panose="020B0604020202020204" pitchFamily="34" charset="0"/>
              <a:buChar char="•"/>
            </a:pPr>
            <a:r>
              <a:rPr lang="en-GB" sz="1800" b="0" i="0" u="none" strike="noStrike" dirty="0">
                <a:effectLst/>
                <a:latin typeface="Apercu"/>
              </a:rPr>
              <a:t>the key financial statistics about the stocks and how you interpret them</a:t>
            </a:r>
          </a:p>
          <a:p>
            <a:pPr>
              <a:buFont typeface="Arial" panose="020B0604020202020204" pitchFamily="34" charset="0"/>
              <a:buChar char="•"/>
            </a:pPr>
            <a:r>
              <a:rPr lang="en-GB" sz="1800" b="0" i="0" u="none" strike="noStrike" dirty="0">
                <a:effectLst/>
                <a:latin typeface="Apercu"/>
              </a:rPr>
              <a:t>a few different portfolio options with the stock weights and why the investor would select that portfolio</a:t>
            </a:r>
          </a:p>
          <a:p>
            <a:pPr>
              <a:buFont typeface="Arial" panose="020B0604020202020204" pitchFamily="34" charset="0"/>
              <a:buChar char="•"/>
            </a:pPr>
            <a:r>
              <a:rPr lang="en-GB" sz="1800" b="0" i="0" u="none" strike="noStrike" dirty="0">
                <a:effectLst/>
                <a:latin typeface="Apercu"/>
              </a:rPr>
              <a:t>an overall conclusion to the client about your recommendations</a:t>
            </a:r>
          </a:p>
          <a:p>
            <a:r>
              <a:rPr lang="en-GB" sz="1800" dirty="0">
                <a:latin typeface="Apercu"/>
              </a:rPr>
              <a:t>s</a:t>
            </a:r>
            <a:r>
              <a:rPr lang="en-GB" sz="1800" i="0" u="none" strike="noStrike" dirty="0">
                <a:effectLst/>
                <a:latin typeface="Apercu"/>
              </a:rPr>
              <a:t>hare your Presentation</a:t>
            </a:r>
          </a:p>
          <a:p>
            <a:endParaRPr lang="en-US" sz="500" dirty="0"/>
          </a:p>
        </p:txBody>
      </p:sp>
      <p:sp>
        <p:nvSpPr>
          <p:cNvPr id="2" name="Title 1">
            <a:extLst>
              <a:ext uri="{FF2B5EF4-FFF2-40B4-BE49-F238E27FC236}">
                <a16:creationId xmlns:a16="http://schemas.microsoft.com/office/drawing/2014/main" id="{BD9B82CC-6FAB-019A-595E-908766089517}"/>
              </a:ext>
            </a:extLst>
          </p:cNvPr>
          <p:cNvSpPr>
            <a:spLocks noGrp="1"/>
          </p:cNvSpPr>
          <p:nvPr>
            <p:ph type="title"/>
          </p:nvPr>
        </p:nvSpPr>
        <p:spPr>
          <a:xfrm>
            <a:off x="439509" y="34236"/>
            <a:ext cx="9845190" cy="1293028"/>
          </a:xfrm>
        </p:spPr>
        <p:txBody>
          <a:bodyPr>
            <a:normAutofit/>
          </a:bodyPr>
          <a:lstStyle/>
          <a:p>
            <a:pPr algn="l"/>
            <a:r>
              <a:rPr lang="en-US" dirty="0"/>
              <a:t>Project instructions (2 of 2)</a:t>
            </a:r>
          </a:p>
        </p:txBody>
      </p:sp>
    </p:spTree>
    <p:extLst>
      <p:ext uri="{BB962C8B-B14F-4D97-AF65-F5344CB8AC3E}">
        <p14:creationId xmlns:p14="http://schemas.microsoft.com/office/powerpoint/2010/main" val="2586853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CC0B3-B6D3-C3B8-F208-FFD7BBF4258B}"/>
              </a:ext>
            </a:extLst>
          </p:cNvPr>
          <p:cNvSpPr>
            <a:spLocks noGrp="1"/>
          </p:cNvSpPr>
          <p:nvPr>
            <p:ph type="title"/>
          </p:nvPr>
        </p:nvSpPr>
        <p:spPr/>
        <p:txBody>
          <a:bodyPr/>
          <a:lstStyle/>
          <a:p>
            <a:r>
              <a:rPr lang="en-US" dirty="0"/>
              <a:t>STOCKS WE ARE GOING TO ANALYSE AND WHY</a:t>
            </a:r>
          </a:p>
        </p:txBody>
      </p:sp>
      <p:sp>
        <p:nvSpPr>
          <p:cNvPr id="3" name="Content Placeholder 2">
            <a:extLst>
              <a:ext uri="{FF2B5EF4-FFF2-40B4-BE49-F238E27FC236}">
                <a16:creationId xmlns:a16="http://schemas.microsoft.com/office/drawing/2014/main" id="{FA6D9B4B-1134-4897-D7D3-381D03E72521}"/>
              </a:ext>
            </a:extLst>
          </p:cNvPr>
          <p:cNvSpPr>
            <a:spLocks noGrp="1"/>
          </p:cNvSpPr>
          <p:nvPr>
            <p:ph sz="half" idx="1"/>
          </p:nvPr>
        </p:nvSpPr>
        <p:spPr>
          <a:xfrm>
            <a:off x="685800" y="1616927"/>
            <a:ext cx="5334000" cy="4601757"/>
          </a:xfrm>
        </p:spPr>
        <p:txBody>
          <a:bodyPr>
            <a:normAutofit fontScale="55000" lnSpcReduction="20000"/>
          </a:bodyPr>
          <a:lstStyle/>
          <a:p>
            <a:pPr marL="0" indent="0">
              <a:lnSpc>
                <a:spcPct val="120000"/>
              </a:lnSpc>
              <a:buNone/>
            </a:pPr>
            <a:r>
              <a:rPr lang="en-US" sz="2400" b="1" dirty="0"/>
              <a:t>SELECTION CRITERIA</a:t>
            </a:r>
            <a:r>
              <a:rPr lang="en-US" sz="2400" dirty="0"/>
              <a:t>:</a:t>
            </a:r>
          </a:p>
          <a:p>
            <a:pPr>
              <a:lnSpc>
                <a:spcPct val="120000"/>
              </a:lnSpc>
            </a:pPr>
            <a:r>
              <a:rPr lang="en-US" sz="2600" dirty="0"/>
              <a:t>Technologically enabled</a:t>
            </a:r>
          </a:p>
          <a:p>
            <a:pPr>
              <a:lnSpc>
                <a:spcPct val="120000"/>
              </a:lnSpc>
            </a:pPr>
            <a:r>
              <a:rPr lang="en-US" sz="2600" dirty="0"/>
              <a:t>Going to transform the the world as we know it</a:t>
            </a:r>
          </a:p>
          <a:p>
            <a:pPr>
              <a:lnSpc>
                <a:spcPct val="120000"/>
              </a:lnSpc>
            </a:pPr>
            <a:r>
              <a:rPr lang="en-US" sz="2600" dirty="0"/>
              <a:t>Industries that are going to see incredible growth in next 5-10yrs:</a:t>
            </a:r>
          </a:p>
          <a:p>
            <a:pPr lvl="2">
              <a:lnSpc>
                <a:spcPct val="120000"/>
              </a:lnSpc>
            </a:pPr>
            <a:r>
              <a:rPr lang="en-US" sz="2400" dirty="0"/>
              <a:t>Robotics</a:t>
            </a:r>
          </a:p>
          <a:p>
            <a:pPr lvl="2">
              <a:lnSpc>
                <a:spcPct val="120000"/>
              </a:lnSpc>
            </a:pPr>
            <a:r>
              <a:rPr lang="en-US" sz="2400" dirty="0"/>
              <a:t>Artificial intelligence</a:t>
            </a:r>
          </a:p>
          <a:p>
            <a:pPr lvl="2">
              <a:lnSpc>
                <a:spcPct val="120000"/>
              </a:lnSpc>
            </a:pPr>
            <a:r>
              <a:rPr lang="en-US" sz="2400" dirty="0"/>
              <a:t>Energy storage</a:t>
            </a:r>
          </a:p>
          <a:p>
            <a:pPr lvl="2">
              <a:lnSpc>
                <a:spcPct val="120000"/>
              </a:lnSpc>
            </a:pPr>
            <a:r>
              <a:rPr lang="en-US" sz="2400" dirty="0"/>
              <a:t>Blockchain technology</a:t>
            </a:r>
          </a:p>
          <a:p>
            <a:pPr lvl="2">
              <a:lnSpc>
                <a:spcPct val="120000"/>
              </a:lnSpc>
            </a:pPr>
            <a:r>
              <a:rPr lang="en-US" sz="2400" dirty="0" err="1"/>
              <a:t>Multiomic</a:t>
            </a:r>
            <a:r>
              <a:rPr lang="en-US" sz="2400" dirty="0"/>
              <a:t> sequencing (</a:t>
            </a:r>
            <a:r>
              <a:rPr lang="en-US" sz="2400" dirty="0" err="1"/>
              <a:t>lifescience</a:t>
            </a:r>
            <a:r>
              <a:rPr lang="en-US" sz="2400" dirty="0"/>
              <a:t>) - </a:t>
            </a:r>
            <a:r>
              <a:rPr lang="en-GB" sz="2400" b="0" i="0" u="none" strike="noStrike" dirty="0">
                <a:solidFill>
                  <a:srgbClr val="001D35"/>
                </a:solidFill>
                <a:effectLst/>
                <a:latin typeface="Google Sans"/>
              </a:rPr>
              <a:t>is </a:t>
            </a:r>
            <a:r>
              <a:rPr lang="en-GB" sz="2400" dirty="0"/>
              <a:t>a research approach that integrates data from multiple "omics" levels (like genomics, transcriptomics, proteomics, etc.) to provide a more comprehensive understanding of biological systems and disease mechanisms. </a:t>
            </a:r>
            <a:r>
              <a:rPr lang="en-GB" sz="2400" dirty="0">
                <a:effectLst/>
              </a:rPr>
              <a:t>to reveal complex interactions and relationships within a cell or organism. </a:t>
            </a:r>
          </a:p>
          <a:p>
            <a:br>
              <a:rPr lang="en-GB" sz="1700" dirty="0"/>
            </a:br>
            <a:endParaRPr lang="en-US" sz="1700" dirty="0"/>
          </a:p>
          <a:p>
            <a:pPr lvl="1"/>
            <a:endParaRPr lang="en-US" dirty="0"/>
          </a:p>
        </p:txBody>
      </p:sp>
      <p:sp>
        <p:nvSpPr>
          <p:cNvPr id="4" name="Content Placeholder 3">
            <a:extLst>
              <a:ext uri="{FF2B5EF4-FFF2-40B4-BE49-F238E27FC236}">
                <a16:creationId xmlns:a16="http://schemas.microsoft.com/office/drawing/2014/main" id="{5819B17A-C5A3-C464-FF17-C42F564CAC39}"/>
              </a:ext>
            </a:extLst>
          </p:cNvPr>
          <p:cNvSpPr>
            <a:spLocks noGrp="1"/>
          </p:cNvSpPr>
          <p:nvPr>
            <p:ph sz="half" idx="2"/>
          </p:nvPr>
        </p:nvSpPr>
        <p:spPr>
          <a:xfrm>
            <a:off x="6172200" y="2057401"/>
            <a:ext cx="5334000" cy="4161283"/>
          </a:xfrm>
        </p:spPr>
        <p:txBody>
          <a:bodyPr>
            <a:noAutofit/>
          </a:bodyPr>
          <a:lstStyle/>
          <a:p>
            <a:pPr>
              <a:lnSpc>
                <a:spcPct val="120000"/>
              </a:lnSpc>
            </a:pPr>
            <a:r>
              <a:rPr lang="en-US" sz="1700" b="1" dirty="0"/>
              <a:t>NVIDIA</a:t>
            </a:r>
            <a:r>
              <a:rPr lang="en-US" sz="1700" dirty="0"/>
              <a:t>(NASDAQ: </a:t>
            </a:r>
            <a:r>
              <a:rPr lang="en-US" sz="1700" b="1" dirty="0"/>
              <a:t>NVDA</a:t>
            </a:r>
            <a:r>
              <a:rPr lang="en-US" sz="1700" dirty="0"/>
              <a:t>) </a:t>
            </a:r>
            <a:r>
              <a:rPr lang="en-US" sz="1700" dirty="0" err="1"/>
              <a:t>i</a:t>
            </a:r>
            <a:r>
              <a:rPr lang="en-GB" sz="1700" dirty="0"/>
              <a:t>s a technology company known for designing and manufacturing graphics processing units (GPUs) and system-on-a-chip units (SoCs). They are a leading force in accelerated computing, particularly in areas like gaming, professional visualization, data </a:t>
            </a:r>
            <a:r>
              <a:rPr lang="en-GB" sz="1700" dirty="0" err="1"/>
              <a:t>centers</a:t>
            </a:r>
            <a:r>
              <a:rPr lang="en-GB" sz="1700" dirty="0"/>
              <a:t>, and automotive. NVIDIA's GPUs are crucial for artificial intelligence (AI) and machine learning applications. </a:t>
            </a:r>
            <a:endParaRPr lang="en-US" sz="1700" dirty="0"/>
          </a:p>
        </p:txBody>
      </p:sp>
      <p:pic>
        <p:nvPicPr>
          <p:cNvPr id="6" name="Picture 5" descr="A close-up of a computer chip&#10;&#10;Description automatically generated">
            <a:extLst>
              <a:ext uri="{FF2B5EF4-FFF2-40B4-BE49-F238E27FC236}">
                <a16:creationId xmlns:a16="http://schemas.microsoft.com/office/drawing/2014/main" id="{080651E6-7DA8-FA1E-28D2-B71771C38653}"/>
              </a:ext>
            </a:extLst>
          </p:cNvPr>
          <p:cNvPicPr>
            <a:picLocks noChangeAspect="1"/>
          </p:cNvPicPr>
          <p:nvPr/>
        </p:nvPicPr>
        <p:blipFill>
          <a:blip r:embed="rId2"/>
          <a:stretch>
            <a:fillRect/>
          </a:stretch>
        </p:blipFill>
        <p:spPr>
          <a:xfrm>
            <a:off x="9368406" y="5062654"/>
            <a:ext cx="1660151" cy="933005"/>
          </a:xfrm>
          <a:prstGeom prst="rect">
            <a:avLst/>
          </a:prstGeom>
        </p:spPr>
      </p:pic>
    </p:spTree>
    <p:extLst>
      <p:ext uri="{BB962C8B-B14F-4D97-AF65-F5344CB8AC3E}">
        <p14:creationId xmlns:p14="http://schemas.microsoft.com/office/powerpoint/2010/main" val="4555604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E910F-305F-5333-E3CC-B83E4979FAB8}"/>
              </a:ext>
            </a:extLst>
          </p:cNvPr>
          <p:cNvSpPr>
            <a:spLocks noGrp="1"/>
          </p:cNvSpPr>
          <p:nvPr>
            <p:ph type="title"/>
          </p:nvPr>
        </p:nvSpPr>
        <p:spPr/>
        <p:txBody>
          <a:bodyPr/>
          <a:lstStyle/>
          <a:p>
            <a:r>
              <a:rPr lang="en-US" dirty="0"/>
              <a:t>Our stocks: tesla</a:t>
            </a:r>
          </a:p>
        </p:txBody>
      </p:sp>
      <p:sp>
        <p:nvSpPr>
          <p:cNvPr id="3" name="Content Placeholder 2">
            <a:extLst>
              <a:ext uri="{FF2B5EF4-FFF2-40B4-BE49-F238E27FC236}">
                <a16:creationId xmlns:a16="http://schemas.microsoft.com/office/drawing/2014/main" id="{DFBFC996-87E1-A868-BBE4-5A4CD62F2A85}"/>
              </a:ext>
            </a:extLst>
          </p:cNvPr>
          <p:cNvSpPr>
            <a:spLocks noGrp="1"/>
          </p:cNvSpPr>
          <p:nvPr>
            <p:ph sz="half" idx="1"/>
          </p:nvPr>
        </p:nvSpPr>
        <p:spPr>
          <a:xfrm>
            <a:off x="685800" y="1037064"/>
            <a:ext cx="5625790" cy="5242134"/>
          </a:xfrm>
        </p:spPr>
        <p:txBody>
          <a:bodyPr>
            <a:normAutofit fontScale="25000" lnSpcReduction="20000"/>
          </a:bodyPr>
          <a:lstStyle/>
          <a:p>
            <a:pPr>
              <a:lnSpc>
                <a:spcPct val="120000"/>
              </a:lnSpc>
            </a:pPr>
            <a:r>
              <a:rPr lang="en-US" sz="6200" dirty="0"/>
              <a:t>An autonomous vehicle is where the future of </a:t>
            </a:r>
            <a:r>
              <a:rPr lang="en-US" sz="6200" dirty="0" err="1"/>
              <a:t>AI+robotics</a:t>
            </a:r>
            <a:r>
              <a:rPr lang="en-US" sz="6200" dirty="0"/>
              <a:t> combine and we will be looking at companies who already have this technology.</a:t>
            </a:r>
            <a:endParaRPr lang="en-US" sz="6200" b="1" dirty="0"/>
          </a:p>
          <a:p>
            <a:pPr>
              <a:lnSpc>
                <a:spcPct val="120000"/>
              </a:lnSpc>
            </a:pPr>
            <a:r>
              <a:rPr lang="en-US" sz="6200" b="1" dirty="0"/>
              <a:t>Tesla Inc </a:t>
            </a:r>
            <a:r>
              <a:rPr lang="en-US" sz="6200" dirty="0"/>
              <a:t>(NASDAQ: </a:t>
            </a:r>
            <a:r>
              <a:rPr lang="en-US" sz="6200" b="1" dirty="0"/>
              <a:t>TSLA</a:t>
            </a:r>
            <a:r>
              <a:rPr lang="en-US" sz="6200" dirty="0"/>
              <a:t>) – the entire ecosystem associated with autonomous taxi network is going be worth $8-10 trillion in revenue in the next 5-10 years. </a:t>
            </a:r>
            <a:r>
              <a:rPr lang="en-US" sz="6200" dirty="0" err="1"/>
              <a:t>Cybercabs</a:t>
            </a:r>
            <a:r>
              <a:rPr lang="en-US" sz="6200" dirty="0"/>
              <a:t> and Model Y’s are already autonomous. Transportation is one of the biggest economies in the world and autonomous taxies will become big part of that since they are significantly cheaper service than driver led vehicles. </a:t>
            </a:r>
            <a:r>
              <a:rPr lang="en-US" sz="6200" dirty="0" err="1"/>
              <a:t>Robotaxi</a:t>
            </a:r>
            <a:r>
              <a:rPr lang="en-US" sz="6200" dirty="0"/>
              <a:t> platform that facilitates people renting out their cars and people hailing autonomous taxies is a recurring revenue model.</a:t>
            </a:r>
          </a:p>
          <a:p>
            <a:pPr>
              <a:lnSpc>
                <a:spcPct val="120000"/>
              </a:lnSpc>
            </a:pPr>
            <a:r>
              <a:rPr lang="en-US" sz="6200" dirty="0"/>
              <a:t>Tesla robotics designs robots that are designed to mimic the human body  in form and behavior. For example, Tesla Optimus was designed to do repetitive tasks in factories. However, this might be more than 10 years into the future, before the robotics get fully integrated into every home and workplace.</a:t>
            </a:r>
          </a:p>
          <a:p>
            <a:endParaRPr lang="en-US" sz="6200" dirty="0"/>
          </a:p>
          <a:p>
            <a:endParaRPr lang="en-US" dirty="0"/>
          </a:p>
        </p:txBody>
      </p:sp>
      <p:pic>
        <p:nvPicPr>
          <p:cNvPr id="6" name="Picture 5" descr="Tesla's Cybercab to debut in 2026">
            <a:extLst>
              <a:ext uri="{FF2B5EF4-FFF2-40B4-BE49-F238E27FC236}">
                <a16:creationId xmlns:a16="http://schemas.microsoft.com/office/drawing/2014/main" id="{274D49CC-F8A1-B6FF-3017-5BF81255F182}"/>
              </a:ext>
            </a:extLst>
          </p:cNvPr>
          <p:cNvPicPr>
            <a:picLocks noChangeAspect="1"/>
          </p:cNvPicPr>
          <p:nvPr/>
        </p:nvPicPr>
        <p:blipFill>
          <a:blip r:embed="rId2"/>
          <a:stretch>
            <a:fillRect/>
          </a:stretch>
        </p:blipFill>
        <p:spPr>
          <a:xfrm>
            <a:off x="6602142" y="2194559"/>
            <a:ext cx="3835400" cy="2389963"/>
          </a:xfrm>
          <a:prstGeom prst="rect">
            <a:avLst/>
          </a:prstGeom>
        </p:spPr>
      </p:pic>
      <p:pic>
        <p:nvPicPr>
          <p:cNvPr id="8" name="Picture 7" descr="A robot cooking eggs&#10;&#10;Description automatically generated">
            <a:extLst>
              <a:ext uri="{FF2B5EF4-FFF2-40B4-BE49-F238E27FC236}">
                <a16:creationId xmlns:a16="http://schemas.microsoft.com/office/drawing/2014/main" id="{C2F32391-B0FF-5C25-BE59-5CDC5E6465D8}"/>
              </a:ext>
            </a:extLst>
          </p:cNvPr>
          <p:cNvPicPr>
            <a:picLocks noChangeAspect="1"/>
          </p:cNvPicPr>
          <p:nvPr/>
        </p:nvPicPr>
        <p:blipFill>
          <a:blip r:embed="rId3"/>
          <a:stretch>
            <a:fillRect/>
          </a:stretch>
        </p:blipFill>
        <p:spPr>
          <a:xfrm>
            <a:off x="6602142" y="4584522"/>
            <a:ext cx="3835400" cy="1917700"/>
          </a:xfrm>
          <a:prstGeom prst="rect">
            <a:avLst/>
          </a:prstGeom>
        </p:spPr>
      </p:pic>
    </p:spTree>
    <p:extLst>
      <p:ext uri="{BB962C8B-B14F-4D97-AF65-F5344CB8AC3E}">
        <p14:creationId xmlns:p14="http://schemas.microsoft.com/office/powerpoint/2010/main" val="2562712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23AF5-DCB9-4212-0C89-8060BAA7D322}"/>
              </a:ext>
            </a:extLst>
          </p:cNvPr>
          <p:cNvSpPr>
            <a:spLocks noGrp="1"/>
          </p:cNvSpPr>
          <p:nvPr>
            <p:ph type="title"/>
          </p:nvPr>
        </p:nvSpPr>
        <p:spPr/>
        <p:txBody>
          <a:bodyPr/>
          <a:lstStyle/>
          <a:p>
            <a:r>
              <a:rPr lang="en-US" dirty="0"/>
              <a:t>Our stocks: archer aviation</a:t>
            </a:r>
          </a:p>
        </p:txBody>
      </p:sp>
      <p:sp>
        <p:nvSpPr>
          <p:cNvPr id="3" name="Content Placeholder 2">
            <a:extLst>
              <a:ext uri="{FF2B5EF4-FFF2-40B4-BE49-F238E27FC236}">
                <a16:creationId xmlns:a16="http://schemas.microsoft.com/office/drawing/2014/main" id="{AA010F24-9FC0-F2E2-4512-B9E9700F947C}"/>
              </a:ext>
            </a:extLst>
          </p:cNvPr>
          <p:cNvSpPr>
            <a:spLocks noGrp="1"/>
          </p:cNvSpPr>
          <p:nvPr>
            <p:ph sz="half" idx="1"/>
          </p:nvPr>
        </p:nvSpPr>
        <p:spPr/>
        <p:txBody>
          <a:bodyPr>
            <a:normAutofit fontScale="92500" lnSpcReduction="10000"/>
          </a:bodyPr>
          <a:lstStyle/>
          <a:p>
            <a:r>
              <a:rPr lang="en-US" dirty="0"/>
              <a:t>Since transportation becomes cheaper, there will be more cars on the roads. </a:t>
            </a:r>
          </a:p>
          <a:p>
            <a:r>
              <a:rPr lang="en-US" dirty="0"/>
              <a:t>The future technology will involve </a:t>
            </a:r>
            <a:r>
              <a:rPr lang="en-US" dirty="0" err="1"/>
              <a:t>eVTOL</a:t>
            </a:r>
            <a:r>
              <a:rPr lang="en-US" dirty="0"/>
              <a:t> – electric vertical take off and landing, which are effectively drones that can carry people.</a:t>
            </a:r>
          </a:p>
          <a:p>
            <a:r>
              <a:rPr lang="en-US" b="1" dirty="0"/>
              <a:t>Archer Aviation Inc (NYSE: ACHR) </a:t>
            </a:r>
            <a:r>
              <a:rPr lang="en-US" dirty="0"/>
              <a:t>is a US based Aerospace company focused on developing </a:t>
            </a:r>
            <a:r>
              <a:rPr lang="en-US" dirty="0" err="1"/>
              <a:t>eVTOLs</a:t>
            </a:r>
            <a:r>
              <a:rPr lang="en-US" dirty="0"/>
              <a:t> aircraft for urban air mobility. Its flagship aircraft, the Midnight, is designed to carry four passengers and a pilot with a range of up to 100 miles and speeds reaching 150 mph. These vehicles can also be used in defense industry. </a:t>
            </a:r>
          </a:p>
        </p:txBody>
      </p:sp>
      <p:pic>
        <p:nvPicPr>
          <p:cNvPr id="6" name="Content Placeholder 5" descr="A person standing next to a plane&#10;&#10;Description automatically generated">
            <a:extLst>
              <a:ext uri="{FF2B5EF4-FFF2-40B4-BE49-F238E27FC236}">
                <a16:creationId xmlns:a16="http://schemas.microsoft.com/office/drawing/2014/main" id="{21348148-C8E8-DC73-5712-8B2DCEE383FF}"/>
              </a:ext>
            </a:extLst>
          </p:cNvPr>
          <p:cNvPicPr>
            <a:picLocks noGrp="1" noChangeAspect="1"/>
          </p:cNvPicPr>
          <p:nvPr>
            <p:ph sz="half" idx="2"/>
          </p:nvPr>
        </p:nvPicPr>
        <p:blipFill>
          <a:blip r:embed="rId2"/>
          <a:stretch>
            <a:fillRect/>
          </a:stretch>
        </p:blipFill>
        <p:spPr>
          <a:xfrm>
            <a:off x="6172200" y="2428526"/>
            <a:ext cx="5334000" cy="3555111"/>
          </a:xfrm>
        </p:spPr>
      </p:pic>
    </p:spTree>
    <p:extLst>
      <p:ext uri="{BB962C8B-B14F-4D97-AF65-F5344CB8AC3E}">
        <p14:creationId xmlns:p14="http://schemas.microsoft.com/office/powerpoint/2010/main" val="3790941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5F5D9-6CC3-2C17-0C1B-5E33E92E18F9}"/>
              </a:ext>
            </a:extLst>
          </p:cNvPr>
          <p:cNvSpPr>
            <a:spLocks noGrp="1"/>
          </p:cNvSpPr>
          <p:nvPr>
            <p:ph type="title"/>
          </p:nvPr>
        </p:nvSpPr>
        <p:spPr>
          <a:xfrm>
            <a:off x="2163336" y="764373"/>
            <a:ext cx="9342863" cy="1293028"/>
          </a:xfrm>
        </p:spPr>
        <p:txBody>
          <a:bodyPr/>
          <a:lstStyle/>
          <a:p>
            <a:r>
              <a:rPr lang="en-US" dirty="0"/>
              <a:t>Our stocks: Palantir, </a:t>
            </a:r>
            <a:r>
              <a:rPr lang="en-US" dirty="0" err="1"/>
              <a:t>crispr</a:t>
            </a:r>
            <a:r>
              <a:rPr lang="en-US" dirty="0"/>
              <a:t>, vertex, </a:t>
            </a:r>
            <a:r>
              <a:rPr lang="en-US" dirty="0" err="1"/>
              <a:t>aes</a:t>
            </a:r>
            <a:endParaRPr lang="en-US" dirty="0"/>
          </a:p>
        </p:txBody>
      </p:sp>
      <p:sp>
        <p:nvSpPr>
          <p:cNvPr id="3" name="Content Placeholder 2">
            <a:extLst>
              <a:ext uri="{FF2B5EF4-FFF2-40B4-BE49-F238E27FC236}">
                <a16:creationId xmlns:a16="http://schemas.microsoft.com/office/drawing/2014/main" id="{53F6276B-842B-8A14-2777-2B393AAEAFF9}"/>
              </a:ext>
            </a:extLst>
          </p:cNvPr>
          <p:cNvSpPr>
            <a:spLocks noGrp="1"/>
          </p:cNvSpPr>
          <p:nvPr>
            <p:ph sz="half" idx="1"/>
          </p:nvPr>
        </p:nvSpPr>
        <p:spPr>
          <a:xfrm>
            <a:off x="429322" y="2044020"/>
            <a:ext cx="5590479" cy="4024125"/>
          </a:xfrm>
        </p:spPr>
        <p:txBody>
          <a:bodyPr>
            <a:noAutofit/>
          </a:bodyPr>
          <a:lstStyle/>
          <a:p>
            <a:pPr fontAlgn="ctr">
              <a:lnSpc>
                <a:spcPct val="120000"/>
              </a:lnSpc>
            </a:pPr>
            <a:r>
              <a:rPr lang="en-GB" sz="1500" b="1" dirty="0"/>
              <a:t>Palantir Technologies Inc</a:t>
            </a:r>
            <a:r>
              <a:rPr lang="en-US" sz="1500" b="1" dirty="0"/>
              <a:t> </a:t>
            </a:r>
            <a:r>
              <a:rPr lang="en-US" sz="1500" dirty="0"/>
              <a:t>(NASDAQ: </a:t>
            </a:r>
            <a:r>
              <a:rPr lang="en-US" sz="1500" b="1" dirty="0"/>
              <a:t>PLTR</a:t>
            </a:r>
            <a:r>
              <a:rPr lang="en-US" sz="1500" dirty="0"/>
              <a:t>) </a:t>
            </a:r>
            <a:r>
              <a:rPr lang="en-GB" sz="1500" dirty="0">
                <a:effectLst/>
              </a:rPr>
              <a:t>builds and deploys software platforms that help organizations integrate, manage, and </a:t>
            </a:r>
            <a:r>
              <a:rPr lang="en-GB" sz="1500" dirty="0" err="1">
                <a:effectLst/>
              </a:rPr>
              <a:t>analyze</a:t>
            </a:r>
            <a:r>
              <a:rPr lang="en-GB" sz="1500" dirty="0">
                <a:effectLst/>
              </a:rPr>
              <a:t> data to improve decision-making. Their platforms, particularly Palantir Gotham and Palantir Foundry, are used by both government agencies and commercial businesses for a variety of purposes, including </a:t>
            </a:r>
            <a:r>
              <a:rPr lang="en-GB" sz="1500" dirty="0" err="1">
                <a:effectLst/>
              </a:rPr>
              <a:t>defense</a:t>
            </a:r>
            <a:r>
              <a:rPr lang="en-GB" sz="1500" dirty="0">
                <a:effectLst/>
              </a:rPr>
              <a:t>, intelligence, and commercial operations. Their clients include NHS, Airbus and US Government.</a:t>
            </a:r>
          </a:p>
          <a:p>
            <a:pPr fontAlgn="ctr">
              <a:lnSpc>
                <a:spcPct val="120000"/>
              </a:lnSpc>
            </a:pPr>
            <a:r>
              <a:rPr lang="en-GB" sz="1500" b="1" dirty="0"/>
              <a:t>AES Corp </a:t>
            </a:r>
            <a:r>
              <a:rPr lang="en-GB" sz="1500" dirty="0"/>
              <a:t>(NYSE: </a:t>
            </a:r>
            <a:r>
              <a:rPr lang="en-GB" sz="1500" b="1" dirty="0"/>
              <a:t>AES</a:t>
            </a:r>
            <a:r>
              <a:rPr lang="en-GB" sz="1500" dirty="0"/>
              <a:t>) is the next-generation energy company with over four decades of experience helping the world transition</a:t>
            </a:r>
            <a:br>
              <a:rPr lang="en-GB" sz="1500" dirty="0"/>
            </a:br>
            <a:r>
              <a:rPr lang="en-GB" sz="1500" dirty="0"/>
              <a:t>to clean, renewable energy. In June 2025  it completed First Phase of Largest Solar-Plus-Storage Project in the United States.</a:t>
            </a:r>
            <a:endParaRPr lang="en-GB" sz="1500" dirty="0">
              <a:effectLst/>
            </a:endParaRPr>
          </a:p>
        </p:txBody>
      </p:sp>
      <p:sp>
        <p:nvSpPr>
          <p:cNvPr id="5" name="Content Placeholder 2">
            <a:extLst>
              <a:ext uri="{FF2B5EF4-FFF2-40B4-BE49-F238E27FC236}">
                <a16:creationId xmlns:a16="http://schemas.microsoft.com/office/drawing/2014/main" id="{90BF27AB-BF60-C684-AE6E-891CA5E92828}"/>
              </a:ext>
            </a:extLst>
          </p:cNvPr>
          <p:cNvSpPr>
            <a:spLocks noGrp="1"/>
          </p:cNvSpPr>
          <p:nvPr>
            <p:ph sz="half" idx="2"/>
          </p:nvPr>
        </p:nvSpPr>
        <p:spPr>
          <a:xfrm>
            <a:off x="6172201" y="2069502"/>
            <a:ext cx="5334000" cy="4024125"/>
          </a:xfrm>
        </p:spPr>
        <p:txBody>
          <a:bodyPr>
            <a:normAutofit fontScale="47500" lnSpcReduction="20000"/>
          </a:bodyPr>
          <a:lstStyle/>
          <a:p>
            <a:pPr>
              <a:lnSpc>
                <a:spcPct val="120000"/>
              </a:lnSpc>
            </a:pPr>
            <a:r>
              <a:rPr lang="en-US" sz="3200" b="1" dirty="0"/>
              <a:t>CRISPR Therapeutics AG </a:t>
            </a:r>
            <a:r>
              <a:rPr lang="en-US" sz="3200" dirty="0"/>
              <a:t>(NASDAQ: </a:t>
            </a:r>
            <a:r>
              <a:rPr lang="en-US" sz="3200" b="1" dirty="0"/>
              <a:t>CRSP</a:t>
            </a:r>
            <a:r>
              <a:rPr lang="en-US" sz="3200" dirty="0"/>
              <a:t>)is an  innovative pharmaceutical that works </a:t>
            </a:r>
            <a:r>
              <a:rPr lang="en-GB" sz="3200" dirty="0"/>
              <a:t>across a broad range of disease areas including hemoglobinopathies, oncology, diabetes and cardiovascular disease. </a:t>
            </a:r>
            <a:r>
              <a:rPr lang="en-US" sz="3200" dirty="0"/>
              <a:t>CRISPR stands for clustered regularly interspaced short palindromic repeats – it is a groundbreaking gene editing technology that allows scientists to make precise, targeted changes to the DNA of living organisms.  </a:t>
            </a:r>
          </a:p>
          <a:p>
            <a:pPr>
              <a:lnSpc>
                <a:spcPct val="120000"/>
              </a:lnSpc>
            </a:pPr>
            <a:r>
              <a:rPr lang="en-GB" sz="3200" b="1" dirty="0"/>
              <a:t>Vertex Pharmaceuticals Inc </a:t>
            </a:r>
            <a:r>
              <a:rPr lang="en-US" sz="3200" b="1" dirty="0"/>
              <a:t> </a:t>
            </a:r>
            <a:r>
              <a:rPr lang="en-US" sz="3200" dirty="0"/>
              <a:t>(NASDAQ: </a:t>
            </a:r>
            <a:r>
              <a:rPr lang="en-US" sz="3200" b="1" dirty="0"/>
              <a:t>VRTX</a:t>
            </a:r>
            <a:r>
              <a:rPr lang="en-US" sz="3200" dirty="0"/>
              <a:t>)– innovative pharmaceutical tackling cystic fibrosis, sickle cell disease, type I diabetes, muscular dystrophy and many other serious diseases.</a:t>
            </a:r>
          </a:p>
          <a:p>
            <a:endParaRPr lang="en-US" dirty="0"/>
          </a:p>
          <a:p>
            <a:endParaRPr lang="en-US" dirty="0"/>
          </a:p>
        </p:txBody>
      </p:sp>
    </p:spTree>
    <p:extLst>
      <p:ext uri="{BB962C8B-B14F-4D97-AF65-F5344CB8AC3E}">
        <p14:creationId xmlns:p14="http://schemas.microsoft.com/office/powerpoint/2010/main" val="2418886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AE463-4B3A-7CCC-B2CB-D4F7FACB160F}"/>
              </a:ext>
            </a:extLst>
          </p:cNvPr>
          <p:cNvSpPr>
            <a:spLocks noGrp="1"/>
          </p:cNvSpPr>
          <p:nvPr>
            <p:ph type="title"/>
          </p:nvPr>
        </p:nvSpPr>
        <p:spPr/>
        <p:txBody>
          <a:bodyPr/>
          <a:lstStyle/>
          <a:p>
            <a:r>
              <a:rPr lang="en-US" dirty="0"/>
              <a:t>Efficient frontier and optimal portfolio</a:t>
            </a:r>
          </a:p>
        </p:txBody>
      </p:sp>
      <p:pic>
        <p:nvPicPr>
          <p:cNvPr id="6" name="Content Placeholder 5" descr="A diagram of a green and purple dotted line&#10;&#10;Description automatically generated">
            <a:extLst>
              <a:ext uri="{FF2B5EF4-FFF2-40B4-BE49-F238E27FC236}">
                <a16:creationId xmlns:a16="http://schemas.microsoft.com/office/drawing/2014/main" id="{FE251D41-F0E2-43FF-C4CE-1AA575AC769D}"/>
              </a:ext>
            </a:extLst>
          </p:cNvPr>
          <p:cNvPicPr>
            <a:picLocks noGrp="1" noChangeAspect="1"/>
          </p:cNvPicPr>
          <p:nvPr>
            <p:ph sz="half" idx="1"/>
          </p:nvPr>
        </p:nvPicPr>
        <p:blipFill>
          <a:blip r:embed="rId2"/>
          <a:stretch>
            <a:fillRect/>
          </a:stretch>
        </p:blipFill>
        <p:spPr>
          <a:xfrm>
            <a:off x="276226" y="1834897"/>
            <a:ext cx="6033134" cy="4826507"/>
          </a:xfrm>
        </p:spPr>
      </p:pic>
      <p:graphicFrame>
        <p:nvGraphicFramePr>
          <p:cNvPr id="11" name="Content Placeholder 10">
            <a:extLst>
              <a:ext uri="{FF2B5EF4-FFF2-40B4-BE49-F238E27FC236}">
                <a16:creationId xmlns:a16="http://schemas.microsoft.com/office/drawing/2014/main" id="{8E97ADD9-73C2-815D-FA58-2DE68745A573}"/>
              </a:ext>
            </a:extLst>
          </p:cNvPr>
          <p:cNvGraphicFramePr>
            <a:graphicFrameLocks noGrp="1"/>
          </p:cNvGraphicFramePr>
          <p:nvPr>
            <p:ph sz="half" idx="2"/>
            <p:extLst>
              <p:ext uri="{D42A27DB-BD31-4B8C-83A1-F6EECF244321}">
                <p14:modId xmlns:p14="http://schemas.microsoft.com/office/powerpoint/2010/main" val="1451268696"/>
              </p:ext>
            </p:extLst>
          </p:nvPr>
        </p:nvGraphicFramePr>
        <p:xfrm>
          <a:off x="7821294" y="2402274"/>
          <a:ext cx="2477135" cy="2818604"/>
        </p:xfrm>
        <a:graphic>
          <a:graphicData uri="http://schemas.openxmlformats.org/drawingml/2006/table">
            <a:tbl>
              <a:tblPr/>
              <a:tblGrid>
                <a:gridCol w="1120096">
                  <a:extLst>
                    <a:ext uri="{9D8B030D-6E8A-4147-A177-3AD203B41FA5}">
                      <a16:colId xmlns:a16="http://schemas.microsoft.com/office/drawing/2014/main" val="4220409531"/>
                    </a:ext>
                  </a:extLst>
                </a:gridCol>
                <a:gridCol w="1357039">
                  <a:extLst>
                    <a:ext uri="{9D8B030D-6E8A-4147-A177-3AD203B41FA5}">
                      <a16:colId xmlns:a16="http://schemas.microsoft.com/office/drawing/2014/main" val="652184545"/>
                    </a:ext>
                  </a:extLst>
                </a:gridCol>
              </a:tblGrid>
              <a:tr h="328194">
                <a:tc>
                  <a:txBody>
                    <a:bodyPr/>
                    <a:lstStyle/>
                    <a:p>
                      <a:pPr algn="l" fontAlgn="b"/>
                      <a:endParaRPr lang="en-GB" sz="1800" b="0" i="0" u="none" strike="noStrike" dirty="0">
                        <a:solidFill>
                          <a:schemeClr val="tx1"/>
                        </a:solidFill>
                        <a:effectLst/>
                        <a:latin typeface="Calibri" panose="020F0502020204030204" pitchFamily="34" charset="0"/>
                      </a:endParaRP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GB" sz="1800" b="1" i="0" u="none" strike="noStrike">
                          <a:solidFill>
                            <a:schemeClr val="tx1"/>
                          </a:solidFill>
                          <a:effectLst/>
                          <a:latin typeface="Calibri" panose="020F0502020204030204" pitchFamily="34" charset="0"/>
                        </a:rPr>
                        <a:t>Weight</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69917070"/>
                  </a:ext>
                </a:extLst>
              </a:tr>
              <a:tr h="308888">
                <a:tc>
                  <a:txBody>
                    <a:bodyPr/>
                    <a:lstStyle/>
                    <a:p>
                      <a:pPr algn="l" fontAlgn="b"/>
                      <a:r>
                        <a:rPr lang="en-GB" sz="1800" b="0" i="0" u="none" strike="noStrike" dirty="0">
                          <a:solidFill>
                            <a:schemeClr val="tx1"/>
                          </a:solidFill>
                          <a:effectLst/>
                          <a:latin typeface="Calibri" panose="020F0502020204030204" pitchFamily="34" charset="0"/>
                        </a:rPr>
                        <a:t>NVDA</a:t>
                      </a:r>
                    </a:p>
                  </a:txBody>
                  <a:tcPr marL="9525" marR="9525" marT="9525"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ctr" fontAlgn="b"/>
                      <a:r>
                        <a:rPr lang="en-GB" sz="1800" b="0" i="0" u="none" strike="noStrike">
                          <a:solidFill>
                            <a:schemeClr val="tx1"/>
                          </a:solidFill>
                          <a:effectLst/>
                          <a:latin typeface="Calibri" panose="020F0502020204030204" pitchFamily="34" charset="0"/>
                        </a:rPr>
                        <a:t>35%</a:t>
                      </a:r>
                    </a:p>
                  </a:txBody>
                  <a:tcPr marL="9525" marR="9525" marT="9525"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689373614"/>
                  </a:ext>
                </a:extLst>
              </a:tr>
              <a:tr h="308888">
                <a:tc>
                  <a:txBody>
                    <a:bodyPr/>
                    <a:lstStyle/>
                    <a:p>
                      <a:pPr algn="l" fontAlgn="b"/>
                      <a:r>
                        <a:rPr lang="en-GB" sz="1800" b="0" i="0" u="none" strike="noStrike" dirty="0">
                          <a:solidFill>
                            <a:schemeClr val="tx1"/>
                          </a:solidFill>
                          <a:effectLst/>
                          <a:latin typeface="Calibri" panose="020F0502020204030204" pitchFamily="34" charset="0"/>
                        </a:rPr>
                        <a:t>PLTR</a:t>
                      </a:r>
                    </a:p>
                  </a:txBody>
                  <a:tcPr marL="9525" marR="9525" marT="952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ctr" fontAlgn="b"/>
                      <a:r>
                        <a:rPr lang="en-GB" sz="1800" b="0" i="0" u="none" strike="noStrike" dirty="0">
                          <a:solidFill>
                            <a:schemeClr val="tx1"/>
                          </a:solidFill>
                          <a:effectLst/>
                          <a:latin typeface="Calibri" panose="020F0502020204030204" pitchFamily="34" charset="0"/>
                        </a:rPr>
                        <a:t>28%</a:t>
                      </a:r>
                    </a:p>
                  </a:txBody>
                  <a:tcPr marL="9525" marR="9525" marT="9525"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4070217597"/>
                  </a:ext>
                </a:extLst>
              </a:tr>
              <a:tr h="308888">
                <a:tc>
                  <a:txBody>
                    <a:bodyPr/>
                    <a:lstStyle/>
                    <a:p>
                      <a:pPr algn="l" fontAlgn="b"/>
                      <a:r>
                        <a:rPr lang="en-GB" sz="1800" b="0" i="0" u="none" strike="noStrike">
                          <a:solidFill>
                            <a:schemeClr val="tx1"/>
                          </a:solidFill>
                          <a:effectLst/>
                          <a:latin typeface="Calibri" panose="020F0502020204030204" pitchFamily="34" charset="0"/>
                        </a:rPr>
                        <a:t>VRTX</a:t>
                      </a:r>
                    </a:p>
                  </a:txBody>
                  <a:tcPr marL="9525" marR="9525" marT="952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ctr" fontAlgn="b"/>
                      <a:r>
                        <a:rPr lang="en-GB" sz="1800" b="0" i="0" u="none" strike="noStrike" dirty="0">
                          <a:solidFill>
                            <a:schemeClr val="tx1"/>
                          </a:solidFill>
                          <a:effectLst/>
                          <a:latin typeface="Calibri" panose="020F0502020204030204" pitchFamily="34" charset="0"/>
                        </a:rPr>
                        <a:t>24%</a:t>
                      </a:r>
                    </a:p>
                  </a:txBody>
                  <a:tcPr marL="9525" marR="9525" marT="9525"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166274812"/>
                  </a:ext>
                </a:extLst>
              </a:tr>
              <a:tr h="308888">
                <a:tc>
                  <a:txBody>
                    <a:bodyPr/>
                    <a:lstStyle/>
                    <a:p>
                      <a:pPr algn="l" fontAlgn="b"/>
                      <a:r>
                        <a:rPr lang="en-GB" sz="1800" b="0" i="0" u="none" strike="noStrike">
                          <a:solidFill>
                            <a:schemeClr val="tx1"/>
                          </a:solidFill>
                          <a:effectLst/>
                          <a:latin typeface="Calibri" panose="020F0502020204030204" pitchFamily="34" charset="0"/>
                        </a:rPr>
                        <a:t>CRSP</a:t>
                      </a:r>
                    </a:p>
                  </a:txBody>
                  <a:tcPr marL="9525" marR="9525" marT="952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ctr" fontAlgn="b"/>
                      <a:r>
                        <a:rPr lang="en-GB" sz="1800" b="0" i="0" u="none" strike="noStrike" dirty="0">
                          <a:solidFill>
                            <a:schemeClr val="tx1"/>
                          </a:solidFill>
                          <a:effectLst/>
                          <a:latin typeface="Calibri" panose="020F0502020204030204" pitchFamily="34" charset="0"/>
                        </a:rPr>
                        <a:t>5%</a:t>
                      </a:r>
                    </a:p>
                  </a:txBody>
                  <a:tcPr marL="9525" marR="9525" marT="9525"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35948783"/>
                  </a:ext>
                </a:extLst>
              </a:tr>
              <a:tr h="308888">
                <a:tc>
                  <a:txBody>
                    <a:bodyPr/>
                    <a:lstStyle/>
                    <a:p>
                      <a:pPr algn="l" fontAlgn="b"/>
                      <a:r>
                        <a:rPr lang="en-GB" sz="1800" b="0" i="0" u="none" strike="noStrike">
                          <a:solidFill>
                            <a:schemeClr val="tx1"/>
                          </a:solidFill>
                          <a:effectLst/>
                          <a:latin typeface="Calibri" panose="020F0502020204030204" pitchFamily="34" charset="0"/>
                        </a:rPr>
                        <a:t>TSLA</a:t>
                      </a:r>
                    </a:p>
                  </a:txBody>
                  <a:tcPr marL="9525" marR="9525" marT="952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ctr" fontAlgn="b"/>
                      <a:r>
                        <a:rPr lang="en-GB" sz="1800" b="0" i="0" u="none" strike="noStrike" dirty="0">
                          <a:solidFill>
                            <a:schemeClr val="tx1"/>
                          </a:solidFill>
                          <a:effectLst/>
                          <a:latin typeface="Calibri" panose="020F0502020204030204" pitchFamily="34" charset="0"/>
                        </a:rPr>
                        <a:t>5%</a:t>
                      </a:r>
                    </a:p>
                  </a:txBody>
                  <a:tcPr marL="9525" marR="9525" marT="9525"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41680910"/>
                  </a:ext>
                </a:extLst>
              </a:tr>
              <a:tr h="308888">
                <a:tc>
                  <a:txBody>
                    <a:bodyPr/>
                    <a:lstStyle/>
                    <a:p>
                      <a:pPr algn="l" fontAlgn="b"/>
                      <a:r>
                        <a:rPr lang="en-GB" sz="1800" b="0" i="0" u="none" strike="noStrike">
                          <a:solidFill>
                            <a:schemeClr val="tx1"/>
                          </a:solidFill>
                          <a:effectLst/>
                          <a:latin typeface="Calibri" panose="020F0502020204030204" pitchFamily="34" charset="0"/>
                        </a:rPr>
                        <a:t>ACHR</a:t>
                      </a:r>
                    </a:p>
                  </a:txBody>
                  <a:tcPr marL="9525" marR="9525" marT="952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ctr" fontAlgn="b"/>
                      <a:r>
                        <a:rPr lang="en-GB" sz="1800" b="0" i="0" u="none" strike="noStrike" dirty="0">
                          <a:solidFill>
                            <a:schemeClr val="tx1"/>
                          </a:solidFill>
                          <a:effectLst/>
                          <a:latin typeface="Calibri" panose="020F0502020204030204" pitchFamily="34" charset="0"/>
                        </a:rPr>
                        <a:t>2%</a:t>
                      </a:r>
                    </a:p>
                  </a:txBody>
                  <a:tcPr marL="9525" marR="9525" marT="9525"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32805198"/>
                  </a:ext>
                </a:extLst>
              </a:tr>
              <a:tr h="328194">
                <a:tc>
                  <a:txBody>
                    <a:bodyPr/>
                    <a:lstStyle/>
                    <a:p>
                      <a:pPr algn="l" fontAlgn="b"/>
                      <a:r>
                        <a:rPr lang="en-GB" sz="1800" b="0" i="0" u="none" strike="noStrike">
                          <a:solidFill>
                            <a:schemeClr val="tx1"/>
                          </a:solidFill>
                          <a:effectLst/>
                          <a:latin typeface="Calibri" panose="020F0502020204030204" pitchFamily="34" charset="0"/>
                        </a:rPr>
                        <a:t>AES</a:t>
                      </a:r>
                    </a:p>
                  </a:txBody>
                  <a:tcPr marL="9525" marR="9525" marT="9525"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GB" sz="1800" b="0" i="0" u="none" strike="noStrike" dirty="0">
                          <a:solidFill>
                            <a:schemeClr val="tx1"/>
                          </a:solidFill>
                          <a:effectLst/>
                          <a:latin typeface="Calibri" panose="020F0502020204030204" pitchFamily="34" charset="0"/>
                        </a:rPr>
                        <a:t>2%</a:t>
                      </a:r>
                    </a:p>
                  </a:txBody>
                  <a:tcPr marL="9525" marR="9525" marT="9525"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57896421"/>
                  </a:ext>
                </a:extLst>
              </a:tr>
              <a:tr h="308888">
                <a:tc>
                  <a:txBody>
                    <a:bodyPr/>
                    <a:lstStyle/>
                    <a:p>
                      <a:pPr algn="l" fontAlgn="b"/>
                      <a:r>
                        <a:rPr lang="en-GB" sz="1800" b="1" i="0" u="none" strike="noStrike">
                          <a:solidFill>
                            <a:schemeClr val="tx1"/>
                          </a:solidFill>
                          <a:effectLst/>
                          <a:latin typeface="Calibri" panose="020F0502020204030204" pitchFamily="34" charset="0"/>
                        </a:rPr>
                        <a:t>Total</a:t>
                      </a:r>
                    </a:p>
                  </a:txBody>
                  <a:tcPr marL="9525" marR="9525" marT="9525"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b"/>
                      <a:r>
                        <a:rPr lang="en-GB" sz="1800" b="1" i="0" u="none" strike="noStrike" dirty="0">
                          <a:solidFill>
                            <a:schemeClr val="tx1"/>
                          </a:solidFill>
                          <a:effectLst/>
                          <a:latin typeface="Calibri" panose="020F0502020204030204" pitchFamily="34" charset="0"/>
                        </a:rPr>
                        <a:t>100%</a:t>
                      </a:r>
                    </a:p>
                  </a:txBody>
                  <a:tcPr marL="9525" marR="9525" marT="9525"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835489199"/>
                  </a:ext>
                </a:extLst>
              </a:tr>
            </a:tbl>
          </a:graphicData>
        </a:graphic>
      </p:graphicFrame>
      <p:graphicFrame>
        <p:nvGraphicFramePr>
          <p:cNvPr id="12" name="Table 11">
            <a:extLst>
              <a:ext uri="{FF2B5EF4-FFF2-40B4-BE49-F238E27FC236}">
                <a16:creationId xmlns:a16="http://schemas.microsoft.com/office/drawing/2014/main" id="{8DFCF998-3BC6-262B-0B3A-CC0834AC6FDA}"/>
              </a:ext>
            </a:extLst>
          </p:cNvPr>
          <p:cNvGraphicFramePr>
            <a:graphicFrameLocks noGrp="1"/>
          </p:cNvGraphicFramePr>
          <p:nvPr>
            <p:extLst>
              <p:ext uri="{D42A27DB-BD31-4B8C-83A1-F6EECF244321}">
                <p14:modId xmlns:p14="http://schemas.microsoft.com/office/powerpoint/2010/main" val="1546338997"/>
              </p:ext>
            </p:extLst>
          </p:nvPr>
        </p:nvGraphicFramePr>
        <p:xfrm>
          <a:off x="7452360" y="5565751"/>
          <a:ext cx="3337560" cy="715645"/>
        </p:xfrm>
        <a:graphic>
          <a:graphicData uri="http://schemas.openxmlformats.org/drawingml/2006/table">
            <a:tbl>
              <a:tblPr/>
              <a:tblGrid>
                <a:gridCol w="982840">
                  <a:extLst>
                    <a:ext uri="{9D8B030D-6E8A-4147-A177-3AD203B41FA5}">
                      <a16:colId xmlns:a16="http://schemas.microsoft.com/office/drawing/2014/main" val="981794745"/>
                    </a:ext>
                  </a:extLst>
                </a:gridCol>
                <a:gridCol w="1064743">
                  <a:extLst>
                    <a:ext uri="{9D8B030D-6E8A-4147-A177-3AD203B41FA5}">
                      <a16:colId xmlns:a16="http://schemas.microsoft.com/office/drawing/2014/main" val="3111576883"/>
                    </a:ext>
                  </a:extLst>
                </a:gridCol>
                <a:gridCol w="1289977">
                  <a:extLst>
                    <a:ext uri="{9D8B030D-6E8A-4147-A177-3AD203B41FA5}">
                      <a16:colId xmlns:a16="http://schemas.microsoft.com/office/drawing/2014/main" val="3040277178"/>
                    </a:ext>
                  </a:extLst>
                </a:gridCol>
              </a:tblGrid>
              <a:tr h="431800">
                <a:tc>
                  <a:txBody>
                    <a:bodyPr/>
                    <a:lstStyle/>
                    <a:p>
                      <a:pPr algn="r" fontAlgn="b"/>
                      <a:r>
                        <a:rPr lang="en-GB" sz="1800" b="1" i="0" u="none" strike="noStrike" dirty="0">
                          <a:solidFill>
                            <a:schemeClr val="tx1"/>
                          </a:solidFill>
                          <a:effectLst/>
                          <a:latin typeface="Calibri" panose="020F0502020204030204" pitchFamily="34" charset="0"/>
                        </a:rPr>
                        <a:t>Returns</a:t>
                      </a:r>
                    </a:p>
                  </a:txBody>
                  <a:tcPr marL="9525" marR="9525" marT="9525" marB="0" anchor="b">
                    <a:lnL>
                      <a:noFill/>
                    </a:lnL>
                    <a:lnR>
                      <a:noFill/>
                    </a:lnR>
                    <a:lnT>
                      <a:noFill/>
                    </a:lnT>
                    <a:lnB>
                      <a:noFill/>
                    </a:lnB>
                  </a:tcPr>
                </a:tc>
                <a:tc>
                  <a:txBody>
                    <a:bodyPr/>
                    <a:lstStyle/>
                    <a:p>
                      <a:pPr algn="r" fontAlgn="b"/>
                      <a:r>
                        <a:rPr lang="en-GB" sz="1800" b="1" i="0" u="none" strike="noStrike" dirty="0">
                          <a:solidFill>
                            <a:schemeClr val="tx1"/>
                          </a:solidFill>
                          <a:effectLst/>
                          <a:latin typeface="Calibri" panose="020F0502020204030204" pitchFamily="34" charset="0"/>
                        </a:rPr>
                        <a:t>Volatility</a:t>
                      </a:r>
                    </a:p>
                  </a:txBody>
                  <a:tcPr marL="9525" marR="9525" marT="9525" marB="0" anchor="b">
                    <a:lnL>
                      <a:noFill/>
                    </a:lnL>
                    <a:lnR>
                      <a:noFill/>
                    </a:lnR>
                    <a:lnT>
                      <a:noFill/>
                    </a:lnT>
                    <a:lnB>
                      <a:noFill/>
                    </a:lnB>
                  </a:tcPr>
                </a:tc>
                <a:tc>
                  <a:txBody>
                    <a:bodyPr/>
                    <a:lstStyle/>
                    <a:p>
                      <a:pPr algn="r" fontAlgn="b"/>
                      <a:r>
                        <a:rPr lang="en-GB" sz="1800" b="1" i="0" u="none" strike="noStrike" dirty="0">
                          <a:solidFill>
                            <a:schemeClr val="tx1"/>
                          </a:solidFill>
                          <a:effectLst/>
                          <a:latin typeface="Calibri" panose="020F0502020204030204" pitchFamily="34" charset="0"/>
                        </a:rPr>
                        <a:t>Sharpe Ratio</a:t>
                      </a:r>
                    </a:p>
                  </a:txBody>
                  <a:tcPr marL="9525" marR="9525" marT="9525" marB="0" anchor="b">
                    <a:lnL>
                      <a:noFill/>
                    </a:lnL>
                    <a:lnR>
                      <a:noFill/>
                    </a:lnR>
                    <a:lnT>
                      <a:noFill/>
                    </a:lnT>
                    <a:lnB>
                      <a:noFill/>
                    </a:lnB>
                  </a:tcPr>
                </a:tc>
                <a:extLst>
                  <a:ext uri="{0D108BD9-81ED-4DB2-BD59-A6C34878D82A}">
                    <a16:rowId xmlns:a16="http://schemas.microsoft.com/office/drawing/2014/main" val="730597980"/>
                  </a:ext>
                </a:extLst>
              </a:tr>
              <a:tr h="203200">
                <a:tc>
                  <a:txBody>
                    <a:bodyPr/>
                    <a:lstStyle/>
                    <a:p>
                      <a:pPr algn="ctr" fontAlgn="b"/>
                      <a:r>
                        <a:rPr lang="en-GB" sz="1800" b="0" i="0" u="none" strike="noStrike">
                          <a:solidFill>
                            <a:schemeClr val="tx1"/>
                          </a:solidFill>
                          <a:effectLst/>
                          <a:latin typeface="Calibri" panose="020F0502020204030204" pitchFamily="34" charset="0"/>
                        </a:rPr>
                        <a:t>  0.0036 </a:t>
                      </a:r>
                    </a:p>
                  </a:txBody>
                  <a:tcPr marL="9525" marR="9525" marT="9525" marB="0" anchor="b">
                    <a:lnL>
                      <a:noFill/>
                    </a:lnL>
                    <a:lnR>
                      <a:noFill/>
                    </a:lnR>
                    <a:lnT>
                      <a:noFill/>
                    </a:lnT>
                    <a:lnB>
                      <a:noFill/>
                    </a:lnB>
                  </a:tcPr>
                </a:tc>
                <a:tc>
                  <a:txBody>
                    <a:bodyPr/>
                    <a:lstStyle/>
                    <a:p>
                      <a:pPr algn="ctr" fontAlgn="b"/>
                      <a:r>
                        <a:rPr lang="en-GB" sz="1800" b="0" i="0" u="none" strike="noStrike">
                          <a:solidFill>
                            <a:schemeClr val="tx1"/>
                          </a:solidFill>
                          <a:effectLst/>
                          <a:latin typeface="Calibri" panose="020F0502020204030204" pitchFamily="34" charset="0"/>
                        </a:rPr>
                        <a:t>   0.0233 </a:t>
                      </a:r>
                    </a:p>
                  </a:txBody>
                  <a:tcPr marL="9525" marR="9525" marT="9525" marB="0" anchor="b">
                    <a:lnL>
                      <a:noFill/>
                    </a:lnL>
                    <a:lnR>
                      <a:noFill/>
                    </a:lnR>
                    <a:lnT>
                      <a:noFill/>
                    </a:lnT>
                    <a:lnB>
                      <a:noFill/>
                    </a:lnB>
                  </a:tcPr>
                </a:tc>
                <a:tc>
                  <a:txBody>
                    <a:bodyPr/>
                    <a:lstStyle/>
                    <a:p>
                      <a:pPr algn="ctr" fontAlgn="b"/>
                      <a:r>
                        <a:rPr lang="en-GB" sz="1800" b="0" i="0" u="none" strike="noStrike" dirty="0">
                          <a:solidFill>
                            <a:schemeClr val="tx1"/>
                          </a:solidFill>
                          <a:effectLst/>
                          <a:latin typeface="Calibri" panose="020F0502020204030204" pitchFamily="34" charset="0"/>
                        </a:rPr>
                        <a:t>       0.1544 </a:t>
                      </a:r>
                    </a:p>
                  </a:txBody>
                  <a:tcPr marL="9525" marR="9525" marT="9525" marB="0" anchor="b">
                    <a:lnL>
                      <a:noFill/>
                    </a:lnL>
                    <a:lnR>
                      <a:noFill/>
                    </a:lnR>
                    <a:lnT>
                      <a:noFill/>
                    </a:lnT>
                    <a:lnB>
                      <a:noFill/>
                    </a:lnB>
                  </a:tcPr>
                </a:tc>
                <a:extLst>
                  <a:ext uri="{0D108BD9-81ED-4DB2-BD59-A6C34878D82A}">
                    <a16:rowId xmlns:a16="http://schemas.microsoft.com/office/drawing/2014/main" val="4059671697"/>
                  </a:ext>
                </a:extLst>
              </a:tr>
            </a:tbl>
          </a:graphicData>
        </a:graphic>
      </p:graphicFrame>
    </p:spTree>
    <p:extLst>
      <p:ext uri="{BB962C8B-B14F-4D97-AF65-F5344CB8AC3E}">
        <p14:creationId xmlns:p14="http://schemas.microsoft.com/office/powerpoint/2010/main" val="689831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0C84-604C-2366-BD74-E2FC18AF128D}"/>
              </a:ext>
            </a:extLst>
          </p:cNvPr>
          <p:cNvSpPr>
            <a:spLocks noGrp="1"/>
          </p:cNvSpPr>
          <p:nvPr>
            <p:ph type="title"/>
          </p:nvPr>
        </p:nvSpPr>
        <p:spPr>
          <a:xfrm>
            <a:off x="2895600" y="331471"/>
            <a:ext cx="8610600" cy="1293028"/>
          </a:xfrm>
        </p:spPr>
        <p:txBody>
          <a:bodyPr/>
          <a:lstStyle/>
          <a:p>
            <a:r>
              <a:rPr lang="en-US" dirty="0"/>
              <a:t>Returns vs risk for each stock</a:t>
            </a:r>
          </a:p>
        </p:txBody>
      </p:sp>
      <p:pic>
        <p:nvPicPr>
          <p:cNvPr id="6" name="Content Placeholder 5" descr="A graph of a chart&#10;&#10;Description automatically generated with medium confidence">
            <a:extLst>
              <a:ext uri="{FF2B5EF4-FFF2-40B4-BE49-F238E27FC236}">
                <a16:creationId xmlns:a16="http://schemas.microsoft.com/office/drawing/2014/main" id="{CEC4995F-11B7-9912-EA99-1453D1D04C74}"/>
              </a:ext>
            </a:extLst>
          </p:cNvPr>
          <p:cNvPicPr>
            <a:picLocks noGrp="1" noChangeAspect="1"/>
          </p:cNvPicPr>
          <p:nvPr>
            <p:ph sz="half" idx="1"/>
          </p:nvPr>
        </p:nvPicPr>
        <p:blipFill>
          <a:blip r:embed="rId2"/>
          <a:stretch>
            <a:fillRect/>
          </a:stretch>
        </p:blipFill>
        <p:spPr>
          <a:xfrm>
            <a:off x="908092" y="2000251"/>
            <a:ext cx="10598108" cy="2708910"/>
          </a:xfrm>
        </p:spPr>
      </p:pic>
      <p:sp>
        <p:nvSpPr>
          <p:cNvPr id="4" name="Content Placeholder 3">
            <a:extLst>
              <a:ext uri="{FF2B5EF4-FFF2-40B4-BE49-F238E27FC236}">
                <a16:creationId xmlns:a16="http://schemas.microsoft.com/office/drawing/2014/main" id="{C00D25DC-22B3-4F7A-28E5-4DEB47725BE8}"/>
              </a:ext>
            </a:extLst>
          </p:cNvPr>
          <p:cNvSpPr>
            <a:spLocks noGrp="1"/>
          </p:cNvSpPr>
          <p:nvPr>
            <p:ph sz="half" idx="2"/>
          </p:nvPr>
        </p:nvSpPr>
        <p:spPr>
          <a:xfrm>
            <a:off x="800100" y="4972050"/>
            <a:ext cx="10847070" cy="1554479"/>
          </a:xfrm>
        </p:spPr>
        <p:txBody>
          <a:bodyPr>
            <a:normAutofit fontScale="70000" lnSpcReduction="20000"/>
          </a:bodyPr>
          <a:lstStyle/>
          <a:p>
            <a:pPr marL="0" indent="0">
              <a:buNone/>
            </a:pPr>
            <a:r>
              <a:rPr lang="en-GB" b="0" i="0" u="none" strike="noStrike" dirty="0">
                <a:effectLst/>
                <a:latin typeface="system-ui"/>
              </a:rPr>
              <a:t>The riskiest asset by far is Archer Aviation Inc which makes sense since they are developing brand new technology - flying cars, that are effectively drones but can take 4 passengers and a pilot. It's all very exciting but still probably 7-10 years away in the future. It's for a risk-tolerant investor. AES seems to be a non-starter based on our analysis, they show negative returns. The reason why they are in the portfolio is the recent news in June 2025 they completed a first phase of largest solar-plus storage project in the US. Palantir shows high volatility, but recently they have really excelled in AI and Data analysis technology, so we are expecting great things here. Tesla has some amazing inventions and a strong pipeline, Elon Musk being a bit of a divisive figure will mean this stock is going to always be volatile. Recent blowout with Trump has not helped. We, however, believe in his hyper-focus and obsession, he has overcome some of the hardest challenges known to our era, therefore, we feel it's worth investing into. CRISPR Therapeutics is an innovative pharmaceutical company, they require huge capital for R&amp;D, hence the high volatility. Perhaps a long-term investment for more risk-tolerant investor.</a:t>
            </a:r>
            <a:endParaRPr lang="en-US" dirty="0"/>
          </a:p>
        </p:txBody>
      </p:sp>
    </p:spTree>
    <p:extLst>
      <p:ext uri="{BB962C8B-B14F-4D97-AF65-F5344CB8AC3E}">
        <p14:creationId xmlns:p14="http://schemas.microsoft.com/office/powerpoint/2010/main" val="4244141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ACFE9-F074-80EA-37DB-F0481550AB05}"/>
              </a:ext>
            </a:extLst>
          </p:cNvPr>
          <p:cNvSpPr>
            <a:spLocks noGrp="1"/>
          </p:cNvSpPr>
          <p:nvPr>
            <p:ph type="title"/>
          </p:nvPr>
        </p:nvSpPr>
        <p:spPr/>
        <p:txBody>
          <a:bodyPr/>
          <a:lstStyle/>
          <a:p>
            <a:r>
              <a:rPr lang="en-US" dirty="0"/>
              <a:t>Correlation heatmap</a:t>
            </a:r>
          </a:p>
        </p:txBody>
      </p:sp>
      <p:pic>
        <p:nvPicPr>
          <p:cNvPr id="6" name="Content Placeholder 5" descr="A green squares with black text&#10;&#10;Description automatically generated with medium confidence">
            <a:extLst>
              <a:ext uri="{FF2B5EF4-FFF2-40B4-BE49-F238E27FC236}">
                <a16:creationId xmlns:a16="http://schemas.microsoft.com/office/drawing/2014/main" id="{74E41955-981D-8D46-8F8F-8DD726810606}"/>
              </a:ext>
            </a:extLst>
          </p:cNvPr>
          <p:cNvPicPr>
            <a:picLocks noGrp="1" noChangeAspect="1"/>
          </p:cNvPicPr>
          <p:nvPr>
            <p:ph sz="half" idx="1"/>
          </p:nvPr>
        </p:nvPicPr>
        <p:blipFill>
          <a:blip r:embed="rId2"/>
          <a:stretch>
            <a:fillRect/>
          </a:stretch>
        </p:blipFill>
        <p:spPr>
          <a:xfrm>
            <a:off x="139895" y="2286001"/>
            <a:ext cx="5879905" cy="3513922"/>
          </a:xfrm>
        </p:spPr>
      </p:pic>
      <p:sp>
        <p:nvSpPr>
          <p:cNvPr id="4" name="Content Placeholder 3">
            <a:extLst>
              <a:ext uri="{FF2B5EF4-FFF2-40B4-BE49-F238E27FC236}">
                <a16:creationId xmlns:a16="http://schemas.microsoft.com/office/drawing/2014/main" id="{BBFA2EA7-4CCB-0C9A-5811-4A17F06E3C80}"/>
              </a:ext>
            </a:extLst>
          </p:cNvPr>
          <p:cNvSpPr>
            <a:spLocks noGrp="1"/>
          </p:cNvSpPr>
          <p:nvPr>
            <p:ph sz="half" idx="2"/>
          </p:nvPr>
        </p:nvSpPr>
        <p:spPr/>
        <p:txBody>
          <a:bodyPr/>
          <a:lstStyle/>
          <a:p>
            <a:r>
              <a:rPr lang="en-GB" b="0" i="0" u="none" strike="noStrike" dirty="0">
                <a:effectLst/>
                <a:latin typeface="system-ui"/>
              </a:rPr>
              <a:t>Most stocks in this portfolio are weakly positively correlated. This means that when one stock increases, the other stock tends to increase slightly as well, but the relationship is not strong. The strongest relationship in this portfolio is between Tesla and Palantir at 0.433. The weakest </a:t>
            </a:r>
            <a:r>
              <a:rPr lang="en-GB" b="0" i="0" u="none" strike="noStrike" dirty="0" err="1">
                <a:effectLst/>
                <a:latin typeface="system-ui"/>
              </a:rPr>
              <a:t>realtionship</a:t>
            </a:r>
            <a:r>
              <a:rPr lang="en-GB" b="0" i="0" u="none" strike="noStrike" dirty="0">
                <a:effectLst/>
                <a:latin typeface="system-ui"/>
              </a:rPr>
              <a:t> is between Archer Aviation and Vertex Pharmaceuticals at 0.0855. A correlation coefficient of 0 suggests there is no linear relationship between the stocks. They move independently of each other.</a:t>
            </a:r>
            <a:endParaRPr lang="en-US" dirty="0"/>
          </a:p>
        </p:txBody>
      </p:sp>
    </p:spTree>
    <p:extLst>
      <p:ext uri="{BB962C8B-B14F-4D97-AF65-F5344CB8AC3E}">
        <p14:creationId xmlns:p14="http://schemas.microsoft.com/office/powerpoint/2010/main" val="3111207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7">
            <a:extLst>
              <a:ext uri="{FF2B5EF4-FFF2-40B4-BE49-F238E27FC236}">
                <a16:creationId xmlns:a16="http://schemas.microsoft.com/office/drawing/2014/main" id="{6184FA60-56E6-4C39-B1D1-F8DA36DE1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2C3AA4C-36C4-394C-1CD4-B33D718F0122}"/>
              </a:ext>
            </a:extLst>
          </p:cNvPr>
          <p:cNvSpPr>
            <a:spLocks noGrp="1"/>
          </p:cNvSpPr>
          <p:nvPr>
            <p:ph idx="1"/>
          </p:nvPr>
        </p:nvSpPr>
        <p:spPr>
          <a:xfrm>
            <a:off x="425644" y="1370552"/>
            <a:ext cx="5656491" cy="5104956"/>
          </a:xfrm>
        </p:spPr>
        <p:txBody>
          <a:bodyPr anchor="ctr">
            <a:normAutofit fontScale="92500" lnSpcReduction="20000"/>
          </a:bodyPr>
          <a:lstStyle/>
          <a:p>
            <a:r>
              <a:rPr lang="en-GB" sz="1800" b="0" i="0" u="none" strike="noStrike" dirty="0">
                <a:effectLst/>
                <a:latin typeface="Apercu"/>
              </a:rPr>
              <a:t>You are working as a wealth manager at a small firm where you have clients seeking advice on how to invest their money. A young client wants to invest a large amount of their savings in a portfolio of stocks, but they are unsure of what stocks to invest in and at what amounts.</a:t>
            </a:r>
          </a:p>
          <a:p>
            <a:r>
              <a:rPr lang="en-GB" sz="1800" b="0" i="0" u="none" strike="noStrike" dirty="0">
                <a:effectLst/>
                <a:latin typeface="Apercu"/>
              </a:rPr>
              <a:t>In this capstone project, you will create a presentation that showcases a portfolio of stocks that you recommend your client invest in, and provide the weights at which they should invest in each stock depending on their risk preference.</a:t>
            </a:r>
          </a:p>
          <a:p>
            <a:r>
              <a:rPr lang="en-GB" sz="1800" b="0" i="0" u="none" strike="noStrike" dirty="0">
                <a:effectLst/>
                <a:latin typeface="Apercu"/>
              </a:rPr>
              <a:t>The purpose of this capstone is to practice accessing and downloading financial data, calculating financial statistics to understand the individual performance of an asset and how groups of assets are related, and how to allocate investments across assets for optimal performance</a:t>
            </a:r>
          </a:p>
          <a:p>
            <a:r>
              <a:rPr lang="en-GB" sz="1800" b="0" i="0" u="none" strike="noStrike" dirty="0">
                <a:effectLst/>
                <a:latin typeface="Apercu"/>
              </a:rPr>
              <a:t>Compared to the other projects you have completed thus far, we are requiring few restrictions on how you structure your code. The project is much more open-ended, and you should use your creativity. In addition, much of the code you write for later parts of this project will depend on how you decide to implement earlier parts. </a:t>
            </a:r>
            <a:r>
              <a:rPr lang="en-GB" sz="1800" b="1" i="0" u="none" strike="noStrike" dirty="0">
                <a:effectLst/>
                <a:latin typeface="Apercu"/>
              </a:rPr>
              <a:t>Therefore, we strongly encourage you to read through the entire assignment before writing any code.</a:t>
            </a:r>
            <a:endParaRPr lang="en-GB" sz="1800" b="0" i="0" u="none" strike="noStrike" dirty="0">
              <a:effectLst/>
              <a:latin typeface="Apercu"/>
            </a:endParaRPr>
          </a:p>
          <a:p>
            <a:endParaRPr lang="en-US" sz="500" dirty="0"/>
          </a:p>
        </p:txBody>
      </p:sp>
      <p:pic>
        <p:nvPicPr>
          <p:cNvPr id="18" name="Picture 9">
            <a:extLst>
              <a:ext uri="{FF2B5EF4-FFF2-40B4-BE49-F238E27FC236}">
                <a16:creationId xmlns:a16="http://schemas.microsoft.com/office/drawing/2014/main" id="{287356FD-82C7-4E0B-9494-355CAE397DA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alphaModFix amt="75000"/>
            <a:extLst>
              <a:ext uri="{28A0092B-C50C-407E-A947-70E740481C1C}">
                <a14:useLocalDpi xmlns:a14="http://schemas.microsoft.com/office/drawing/2010/main" val="0"/>
              </a:ext>
            </a:extLst>
          </a:blip>
          <a:srcRect r="62946" b="15805"/>
          <a:stretch/>
        </p:blipFill>
        <p:spPr>
          <a:xfrm rot="5400000" flipH="1" flipV="1">
            <a:off x="8887991" y="3553991"/>
            <a:ext cx="4517571" cy="2090448"/>
          </a:xfrm>
          <a:prstGeom prst="rect">
            <a:avLst/>
          </a:prstGeom>
          <a:noFill/>
        </p:spPr>
      </p:pic>
      <p:sp>
        <p:nvSpPr>
          <p:cNvPr id="2" name="Title 1">
            <a:extLst>
              <a:ext uri="{FF2B5EF4-FFF2-40B4-BE49-F238E27FC236}">
                <a16:creationId xmlns:a16="http://schemas.microsoft.com/office/drawing/2014/main" id="{BD9B82CC-6FAB-019A-595E-908766089517}"/>
              </a:ext>
            </a:extLst>
          </p:cNvPr>
          <p:cNvSpPr>
            <a:spLocks noGrp="1"/>
          </p:cNvSpPr>
          <p:nvPr>
            <p:ph type="title"/>
          </p:nvPr>
        </p:nvSpPr>
        <p:spPr>
          <a:xfrm>
            <a:off x="569633" y="15690"/>
            <a:ext cx="9845190" cy="1293028"/>
          </a:xfrm>
        </p:spPr>
        <p:txBody>
          <a:bodyPr>
            <a:normAutofit/>
          </a:bodyPr>
          <a:lstStyle/>
          <a:p>
            <a:pPr algn="l"/>
            <a:r>
              <a:rPr lang="en-US" dirty="0"/>
              <a:t>Project instructions</a:t>
            </a:r>
          </a:p>
        </p:txBody>
      </p:sp>
      <p:sp>
        <p:nvSpPr>
          <p:cNvPr id="4" name="Content Placeholder 2">
            <a:extLst>
              <a:ext uri="{FF2B5EF4-FFF2-40B4-BE49-F238E27FC236}">
                <a16:creationId xmlns:a16="http://schemas.microsoft.com/office/drawing/2014/main" id="{6AAC8BE1-1CE8-D260-121A-C9B8FBB89828}"/>
              </a:ext>
            </a:extLst>
          </p:cNvPr>
          <p:cNvSpPr txBox="1">
            <a:spLocks/>
          </p:cNvSpPr>
          <p:nvPr/>
        </p:nvSpPr>
        <p:spPr>
          <a:xfrm>
            <a:off x="6535509" y="967172"/>
            <a:ext cx="5197590" cy="5585860"/>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GB" sz="1800" b="1" dirty="0">
                <a:latin typeface="Apercu"/>
              </a:rPr>
              <a:t>Import/Download the Data</a:t>
            </a:r>
          </a:p>
          <a:p>
            <a:r>
              <a:rPr lang="en-GB" sz="1800" dirty="0">
                <a:latin typeface="Apercu"/>
              </a:rPr>
              <a:t>The financial data you use in this project is up to you. You can access financial data using one of the APIs accessed through the pandas-</a:t>
            </a:r>
            <a:r>
              <a:rPr lang="en-GB" sz="1800" dirty="0" err="1">
                <a:latin typeface="Apercu"/>
              </a:rPr>
              <a:t>datareader</a:t>
            </a:r>
            <a:r>
              <a:rPr lang="en-GB" sz="1800" dirty="0">
                <a:latin typeface="Apercu"/>
              </a:rPr>
              <a:t> package or from websites such as Yahoo Finance. Make sure to find data for at least, but not limited to, four (4) stocks to include in your analysis.</a:t>
            </a:r>
          </a:p>
          <a:p>
            <a:r>
              <a:rPr lang="en-GB" sz="1800" dirty="0">
                <a:latin typeface="Apercu"/>
              </a:rPr>
              <a:t>Load the data into a pandas </a:t>
            </a:r>
            <a:r>
              <a:rPr lang="en-GB" sz="1800" dirty="0" err="1">
                <a:latin typeface="Apercu"/>
              </a:rPr>
              <a:t>DataFrame</a:t>
            </a:r>
            <a:r>
              <a:rPr lang="en-GB" sz="1800" dirty="0">
                <a:latin typeface="Apercu"/>
              </a:rPr>
              <a:t> so you can easily view and manipulate the data.</a:t>
            </a:r>
          </a:p>
          <a:p>
            <a:r>
              <a:rPr lang="en-GB" sz="1800" b="1" dirty="0">
                <a:latin typeface="Apercu"/>
              </a:rPr>
              <a:t>Calculate Financial Statistics</a:t>
            </a:r>
          </a:p>
          <a:p>
            <a:r>
              <a:rPr lang="en-GB" sz="1800" dirty="0">
                <a:latin typeface="Apercu"/>
              </a:rPr>
              <a:t>Calculate some of the financial statistics you have learned about to gain insights into the stocks and how they relate to each other. What are the returns of the stocks over different time periods? How risky are each of the stocks when compared to each other? Do the returns of the stocks correlate with each other, or are they diversified?</a:t>
            </a:r>
          </a:p>
          <a:p>
            <a:endParaRPr lang="en-US" sz="500" dirty="0"/>
          </a:p>
        </p:txBody>
      </p:sp>
    </p:spTree>
    <p:extLst>
      <p:ext uri="{BB962C8B-B14F-4D97-AF65-F5344CB8AC3E}">
        <p14:creationId xmlns:p14="http://schemas.microsoft.com/office/powerpoint/2010/main" val="1623098939"/>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{CB3051DF-C5BF-AB44-AE48-EF0D14E0EEC4}tf10001079_mac</Template>
  <TotalTime>2443</TotalTime>
  <Words>1549</Words>
  <Application>Microsoft Macintosh PowerPoint</Application>
  <PresentationFormat>Widescreen</PresentationFormat>
  <Paragraphs>75</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Apercu</vt:lpstr>
      <vt:lpstr>Arial</vt:lpstr>
      <vt:lpstr>Calibri</vt:lpstr>
      <vt:lpstr>Century Gothic</vt:lpstr>
      <vt:lpstr>Google Sans</vt:lpstr>
      <vt:lpstr>system-ui</vt:lpstr>
      <vt:lpstr>Vapor Trail</vt:lpstr>
      <vt:lpstr>Analyse Financial Data with Python Capstone project </vt:lpstr>
      <vt:lpstr>STOCKS WE ARE GOING TO ANALYSE AND WHY</vt:lpstr>
      <vt:lpstr>Our stocks: tesla</vt:lpstr>
      <vt:lpstr>Our stocks: archer aviation</vt:lpstr>
      <vt:lpstr>Our stocks: Palantir, crispr, vertex, aes</vt:lpstr>
      <vt:lpstr>Efficient frontier and optimal portfolio</vt:lpstr>
      <vt:lpstr>Returns vs risk for each stock</vt:lpstr>
      <vt:lpstr>Correlation heatmap</vt:lpstr>
      <vt:lpstr>Project instructions</vt:lpstr>
      <vt:lpstr>Project instructions (2 of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Analyze Financial Data with Python Capstone </dc:title>
  <dc:creator>Riina Maasikas</dc:creator>
  <cp:lastModifiedBy>Riina Maasikas</cp:lastModifiedBy>
  <cp:revision>51</cp:revision>
  <dcterms:created xsi:type="dcterms:W3CDTF">2025-06-17T11:52:59Z</dcterms:created>
  <dcterms:modified xsi:type="dcterms:W3CDTF">2025-06-19T20:59:31Z</dcterms:modified>
</cp:coreProperties>
</file>

<file path=docProps/thumbnail.jpeg>
</file>